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888CF-ED31-4CB5-82AD-757EB3BF3A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B4EA-2A68-4053-B96C-91620E8255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SpringBoard</a:t>
            </a:r>
            <a:r>
              <a:rPr lang="en-US" dirty="0" smtClean="0"/>
              <a:t> 10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Activity 1.3</a:t>
            </a:r>
          </a:p>
          <a:p>
            <a:r>
              <a:rPr lang="en-US" dirty="0" smtClean="0"/>
              <a:t>Exploring Cultural Identity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Activity 1.3 - Day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Compare and contrast how a theme or central idea of a text is developed in a academic and literary nonfiction text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“Ethnic Hash”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DO NOW: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What do you think the title suggests about what this article will be about?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Informational Texts</a:t>
            </a:r>
            <a:br>
              <a:rPr lang="en-US" dirty="0" smtClean="0"/>
            </a:br>
            <a:r>
              <a:rPr lang="en-US" dirty="0" smtClean="0"/>
              <a:t>(Groups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“Ethnic Hash” p 11  to 12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Group 1- Victor, Tory, </a:t>
            </a:r>
            <a:r>
              <a:rPr lang="en-US" dirty="0" err="1" smtClean="0"/>
              <a:t>Ariana</a:t>
            </a:r>
            <a:r>
              <a:rPr lang="en-US" dirty="0" smtClean="0"/>
              <a:t>, Natasha</a:t>
            </a:r>
          </a:p>
          <a:p>
            <a:pPr>
              <a:buNone/>
            </a:pPr>
            <a:r>
              <a:rPr lang="en-US" dirty="0" smtClean="0"/>
              <a:t>Group 2- Jefferson, </a:t>
            </a:r>
            <a:r>
              <a:rPr lang="en-US" dirty="0" err="1" smtClean="0"/>
              <a:t>Drequan</a:t>
            </a:r>
            <a:r>
              <a:rPr lang="en-US" dirty="0" smtClean="0"/>
              <a:t>, </a:t>
            </a:r>
            <a:r>
              <a:rPr lang="en-US" dirty="0" err="1" smtClean="0"/>
              <a:t>Arnaldo</a:t>
            </a:r>
            <a:r>
              <a:rPr lang="en-US" dirty="0" smtClean="0"/>
              <a:t>, Martin </a:t>
            </a:r>
          </a:p>
          <a:p>
            <a:pPr>
              <a:buNone/>
            </a:pPr>
            <a:r>
              <a:rPr lang="en-US" dirty="0" smtClean="0"/>
              <a:t>Group 3- </a:t>
            </a:r>
            <a:r>
              <a:rPr lang="en-US" dirty="0" err="1" smtClean="0"/>
              <a:t>Breana</a:t>
            </a:r>
            <a:r>
              <a:rPr lang="en-US" dirty="0" smtClean="0"/>
              <a:t>, </a:t>
            </a:r>
            <a:r>
              <a:rPr lang="en-US" dirty="0" err="1" smtClean="0"/>
              <a:t>Jaziah</a:t>
            </a:r>
            <a:r>
              <a:rPr lang="en-US" dirty="0" smtClean="0"/>
              <a:t>, Naomi, Danny	</a:t>
            </a:r>
          </a:p>
          <a:p>
            <a:pPr>
              <a:buNone/>
            </a:pPr>
            <a:r>
              <a:rPr lang="en-US" dirty="0" smtClean="0"/>
              <a:t>Group 4- </a:t>
            </a:r>
            <a:r>
              <a:rPr lang="en-US" dirty="0" err="1" smtClean="0"/>
              <a:t>Malik</a:t>
            </a:r>
            <a:r>
              <a:rPr lang="en-US" dirty="0" smtClean="0"/>
              <a:t>, </a:t>
            </a:r>
            <a:r>
              <a:rPr lang="en-US" dirty="0" err="1" smtClean="0"/>
              <a:t>Roneyba</a:t>
            </a:r>
            <a:r>
              <a:rPr lang="en-US" dirty="0" smtClean="0"/>
              <a:t>, Luis, </a:t>
            </a:r>
            <a:r>
              <a:rPr lang="en-US" dirty="0" err="1" smtClean="0"/>
              <a:t>Ayda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Person Point of 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Punctuation to create humor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Fragments for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Shifts in Tone (</a:t>
            </a:r>
            <a:r>
              <a:rPr lang="en-US" dirty="0" err="1" smtClean="0"/>
              <a:t>eg</a:t>
            </a:r>
            <a:r>
              <a:rPr lang="en-US" dirty="0" smtClean="0"/>
              <a:t>. Funny to serious)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Vivid details and descriptions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reading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Par. 3-4 “Ethnic recipes… He uses lard.”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Par. 5-6 “My mother’s family… never be dull.”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Par. 7-8 “The Truth is… such a meal…”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Par. 9-10 “Some have said… Coffee! Tea!”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When done, be prepared to share out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Reading </a:t>
            </a:r>
            <a:br>
              <a:rPr lang="en-US" dirty="0" smtClean="0"/>
            </a:br>
            <a:r>
              <a:rPr lang="en-US" dirty="0" smtClean="0"/>
              <a:t>Jig Saw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 questions 8-11 in your jig saw groups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Choose a characteristic of culture and use it to explain your cultural identity. Be sure to:</a:t>
            </a:r>
          </a:p>
          <a:p>
            <a:pPr lvl="1"/>
            <a:r>
              <a:rPr lang="en-US" dirty="0" smtClean="0"/>
              <a:t>Use an informal voice to engage your audience.</a:t>
            </a:r>
          </a:p>
          <a:p>
            <a:pPr lvl="1"/>
            <a:r>
              <a:rPr lang="en-US" dirty="0" smtClean="0"/>
              <a:t>Develop your response with vivid details and descriptions.</a:t>
            </a:r>
          </a:p>
          <a:p>
            <a:pPr lvl="1"/>
            <a:r>
              <a:rPr lang="en-US" dirty="0" smtClean="0"/>
              <a:t>Use diction and punctuation to create an appropriate tone.</a:t>
            </a:r>
          </a:p>
          <a:p>
            <a:pPr lvl="1"/>
            <a:r>
              <a:rPr lang="en-US" dirty="0" smtClean="0"/>
              <a:t>MUST BE 8-12 sentences minimum</a:t>
            </a:r>
          </a:p>
          <a:p>
            <a:r>
              <a:rPr lang="en-US" dirty="0" smtClean="0"/>
              <a:t>Hand in, or take home and finish for hw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Compare and contrast how a theme or central idea of a text is developed in a academic and literary nonfiction text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5" name="Content Placeholder 4" descr="wor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695795"/>
            <a:ext cx="5111750" cy="500762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What does this photo show?</a:t>
            </a:r>
          </a:p>
          <a:p>
            <a:r>
              <a:rPr lang="en-US" sz="2400" dirty="0" smtClean="0"/>
              <a:t>Describe it </a:t>
            </a:r>
            <a:r>
              <a:rPr lang="en-US" sz="2400" dirty="0"/>
              <a:t> </a:t>
            </a:r>
            <a:r>
              <a:rPr lang="en-US" sz="2400" dirty="0" smtClean="0"/>
              <a:t>and explain what you think it means.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Informational Texts</a:t>
            </a:r>
            <a:br>
              <a:rPr lang="en-US" dirty="0" smtClean="0"/>
            </a:br>
            <a:r>
              <a:rPr lang="en-US" dirty="0" smtClean="0"/>
              <a:t>(Groups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“What is Cultural Identity?” p 8 to 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Group 1- Victor, Tory, </a:t>
            </a:r>
            <a:r>
              <a:rPr lang="en-US" dirty="0" err="1" smtClean="0"/>
              <a:t>Ariana</a:t>
            </a:r>
            <a:r>
              <a:rPr lang="en-US" dirty="0" smtClean="0"/>
              <a:t>, Natasha</a:t>
            </a:r>
          </a:p>
          <a:p>
            <a:pPr>
              <a:buNone/>
            </a:pPr>
            <a:r>
              <a:rPr lang="en-US" dirty="0" smtClean="0"/>
              <a:t>Group 2- Jefferson, </a:t>
            </a:r>
            <a:r>
              <a:rPr lang="en-US" dirty="0" err="1" smtClean="0"/>
              <a:t>Drequan</a:t>
            </a:r>
            <a:r>
              <a:rPr lang="en-US" dirty="0" smtClean="0"/>
              <a:t>, </a:t>
            </a:r>
            <a:r>
              <a:rPr lang="en-US" dirty="0" err="1" smtClean="0"/>
              <a:t>Arnaldo</a:t>
            </a:r>
            <a:r>
              <a:rPr lang="en-US" dirty="0" smtClean="0"/>
              <a:t>, Martin </a:t>
            </a:r>
          </a:p>
          <a:p>
            <a:pPr>
              <a:buNone/>
            </a:pPr>
            <a:r>
              <a:rPr lang="en-US" dirty="0" smtClean="0"/>
              <a:t>Group 3- </a:t>
            </a:r>
            <a:r>
              <a:rPr lang="en-US" dirty="0" err="1" smtClean="0"/>
              <a:t>Breana</a:t>
            </a:r>
            <a:r>
              <a:rPr lang="en-US" dirty="0" smtClean="0"/>
              <a:t>, </a:t>
            </a:r>
            <a:r>
              <a:rPr lang="en-US" dirty="0" err="1" smtClean="0"/>
              <a:t>Jaziah</a:t>
            </a:r>
            <a:r>
              <a:rPr lang="en-US" dirty="0" smtClean="0"/>
              <a:t>, Naomi, Danny	</a:t>
            </a:r>
          </a:p>
          <a:p>
            <a:pPr>
              <a:buNone/>
            </a:pPr>
            <a:r>
              <a:rPr lang="en-US" dirty="0" smtClean="0"/>
              <a:t>Group 4- </a:t>
            </a:r>
            <a:r>
              <a:rPr lang="en-US" dirty="0" err="1" smtClean="0"/>
              <a:t>Malik</a:t>
            </a:r>
            <a:r>
              <a:rPr lang="en-US" dirty="0" smtClean="0"/>
              <a:t>, </a:t>
            </a:r>
            <a:r>
              <a:rPr lang="en-US" dirty="0" err="1" smtClean="0"/>
              <a:t>Roneyba</a:t>
            </a:r>
            <a:r>
              <a:rPr lang="en-US" dirty="0" smtClean="0"/>
              <a:t>, Luis, </a:t>
            </a:r>
            <a:r>
              <a:rPr lang="en-US" dirty="0" err="1" smtClean="0"/>
              <a:t>Ayda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 Group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Recorder	           </a:t>
            </a:r>
            <a:endParaRPr lang="en-US" sz="2400" dirty="0"/>
          </a:p>
          <a:p>
            <a:pPr lvl="1"/>
            <a:r>
              <a:rPr lang="en-US" sz="2000" i="1" dirty="0"/>
              <a:t>Keeps notes on important thoughts expressed in the group</a:t>
            </a:r>
            <a:endParaRPr lang="en-US" sz="2000" dirty="0"/>
          </a:p>
          <a:p>
            <a:pPr lvl="1"/>
            <a:r>
              <a:rPr lang="en-US" sz="2000" i="1" dirty="0"/>
              <a:t>Keeps all materials for the group in order</a:t>
            </a:r>
            <a:endParaRPr lang="en-US" sz="2000" dirty="0"/>
          </a:p>
          <a:p>
            <a:r>
              <a:rPr lang="en-US" sz="2400" b="1" dirty="0"/>
              <a:t>Facilitator		 </a:t>
            </a:r>
            <a:endParaRPr lang="en-US" sz="2400" dirty="0"/>
          </a:p>
          <a:p>
            <a:pPr lvl="1"/>
            <a:r>
              <a:rPr lang="en-US" sz="2000" i="1" dirty="0"/>
              <a:t>Makes certain that everyone contributes</a:t>
            </a:r>
            <a:endParaRPr lang="en-US" sz="2000" dirty="0"/>
          </a:p>
          <a:p>
            <a:pPr lvl="1"/>
            <a:r>
              <a:rPr lang="en-US" sz="2000" i="1" dirty="0"/>
              <a:t>Leads the group through discussions by following agenda</a:t>
            </a:r>
            <a:endParaRPr lang="en-US" sz="2000" dirty="0"/>
          </a:p>
          <a:p>
            <a:r>
              <a:rPr lang="en-US" sz="2400" b="1" dirty="0"/>
              <a:t>Time Keeper	       </a:t>
            </a:r>
            <a:endParaRPr lang="en-US" sz="2400" dirty="0"/>
          </a:p>
          <a:p>
            <a:pPr lvl="1"/>
            <a:r>
              <a:rPr lang="en-US" sz="2000" i="1" dirty="0"/>
              <a:t>Keeps track of time</a:t>
            </a:r>
            <a:endParaRPr lang="en-US" sz="2000" dirty="0"/>
          </a:p>
          <a:p>
            <a:pPr lvl="1"/>
            <a:r>
              <a:rPr lang="en-US" sz="2000" i="1" dirty="0"/>
              <a:t>Keeps the group on task</a:t>
            </a:r>
            <a:endParaRPr lang="en-US" sz="2000" dirty="0"/>
          </a:p>
          <a:p>
            <a:pPr lvl="1"/>
            <a:r>
              <a:rPr lang="en-US" sz="2000" i="1" dirty="0"/>
              <a:t>Speaks for the group when needed</a:t>
            </a:r>
            <a:endParaRPr lang="en-US" sz="2000" dirty="0"/>
          </a:p>
          <a:p>
            <a:r>
              <a:rPr lang="en-US" sz="2400" b="1" dirty="0" smtClean="0"/>
              <a:t>Researcher </a:t>
            </a:r>
            <a:r>
              <a:rPr lang="en-US" sz="2200" b="1" dirty="0"/>
              <a:t>		 </a:t>
            </a:r>
            <a:endParaRPr lang="en-US" sz="2200" dirty="0"/>
          </a:p>
          <a:p>
            <a:pPr lvl="1"/>
            <a:r>
              <a:rPr lang="en-US" sz="2100" i="1" dirty="0"/>
              <a:t>Works on the computer</a:t>
            </a:r>
            <a:endParaRPr lang="en-US" sz="2100" dirty="0"/>
          </a:p>
          <a:p>
            <a:pPr lvl="1"/>
            <a:r>
              <a:rPr lang="en-US" sz="2100" i="1" dirty="0"/>
              <a:t>Looks for and finds missing information</a:t>
            </a:r>
            <a:r>
              <a:rPr lang="en-US" sz="2100" dirty="0"/>
              <a:t> </a:t>
            </a:r>
          </a:p>
          <a:p>
            <a:pPr lvl="1"/>
            <a:r>
              <a:rPr lang="en-US" sz="2100" i="1" dirty="0"/>
              <a:t>Gathers materials needed- such as paper, pencils, pens and markers</a:t>
            </a:r>
            <a:endParaRPr lang="en-US" sz="21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mark?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Voice (1/2 group)</a:t>
            </a:r>
          </a:p>
          <a:p>
            <a:r>
              <a:rPr lang="en-US" dirty="0" smtClean="0"/>
              <a:t>As you read, identify (circle) places –words, phrases- where one author is using an ACADEMIC VOICE, and the other is using a INFORMAL VOICE</a:t>
            </a:r>
          </a:p>
          <a:p>
            <a:pPr>
              <a:buNone/>
            </a:pPr>
            <a:r>
              <a:rPr lang="en-US" dirty="0" smtClean="0"/>
              <a:t>Cultural Identity (1/2 group)</a:t>
            </a:r>
          </a:p>
          <a:p>
            <a:r>
              <a:rPr lang="en-US" dirty="0" smtClean="0"/>
              <a:t>As you read, identify (</a:t>
            </a:r>
            <a:r>
              <a:rPr lang="en-US" u="sng" dirty="0" smtClean="0"/>
              <a:t>underline</a:t>
            </a:r>
            <a:r>
              <a:rPr lang="en-US" dirty="0" smtClean="0"/>
              <a:t>) information that helps to define cultural identity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43400" y="2286000"/>
            <a:ext cx="1143000" cy="4572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your group is done…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Together, Summarize your section of the text </a:t>
            </a:r>
          </a:p>
          <a:p>
            <a:pPr lvl="1"/>
            <a:r>
              <a:rPr lang="en-US" dirty="0" smtClean="0"/>
              <a:t>How does your section contribute to the definition of Cultural Identity?</a:t>
            </a:r>
          </a:p>
          <a:p>
            <a:endParaRPr lang="en-US" dirty="0"/>
          </a:p>
          <a:p>
            <a:r>
              <a:rPr lang="en-US" dirty="0" smtClean="0"/>
              <a:t>Answer the Key Ideas and Details Questions in the margins</a:t>
            </a:r>
          </a:p>
          <a:p>
            <a:endParaRPr lang="en-US" dirty="0"/>
          </a:p>
          <a:p>
            <a:r>
              <a:rPr lang="en-US" dirty="0" smtClean="0"/>
              <a:t>Be prepared to share out!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Reading </a:t>
            </a:r>
            <a:br>
              <a:rPr lang="en-US" dirty="0" smtClean="0"/>
            </a:br>
            <a:r>
              <a:rPr lang="en-US" dirty="0" smtClean="0"/>
              <a:t>(individually answer in 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What is your understanding of </a:t>
            </a:r>
            <a:r>
              <a:rPr lang="en-US" u="sng" dirty="0" smtClean="0"/>
              <a:t>cultural identity</a:t>
            </a:r>
            <a:r>
              <a:rPr lang="en-US" dirty="0" smtClean="0"/>
              <a:t> based on this text?</a:t>
            </a:r>
          </a:p>
          <a:p>
            <a:r>
              <a:rPr lang="en-US" dirty="0" smtClean="0"/>
              <a:t>Reflect on </a:t>
            </a:r>
            <a:r>
              <a:rPr lang="en-US" u="sng" dirty="0" smtClean="0"/>
              <a:t>invisible</a:t>
            </a:r>
            <a:r>
              <a:rPr lang="en-US" dirty="0" smtClean="0"/>
              <a:t> aspects of your culture. What differences exist between you and your culture?</a:t>
            </a:r>
          </a:p>
          <a:p>
            <a:r>
              <a:rPr lang="en-US" dirty="0" smtClean="0"/>
              <a:t>What are some examples of your culture? Explain how these aspects are </a:t>
            </a:r>
            <a:r>
              <a:rPr lang="en-US" u="sng" dirty="0" smtClean="0"/>
              <a:t>dynamic</a:t>
            </a:r>
            <a:endParaRPr lang="en-US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pic>
        <p:nvPicPr>
          <p:cNvPr id="5" name="Picture Placeholder 4" descr="hash-breakfast-778x586-walmart-sept201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3" b="21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is HASH, as pictured above?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499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SpringBoard 10th</vt:lpstr>
      <vt:lpstr>Learning Targets</vt:lpstr>
      <vt:lpstr>Do Now</vt:lpstr>
      <vt:lpstr>Reading Informational Texts (Groups of 4)</vt:lpstr>
      <vt:lpstr>Assign Group Roles</vt:lpstr>
      <vt:lpstr>What to mark?</vt:lpstr>
      <vt:lpstr>When your group is done…</vt:lpstr>
      <vt:lpstr>After Reading  (individually answer in text)</vt:lpstr>
      <vt:lpstr>Exit Slip</vt:lpstr>
      <vt:lpstr>Activity 1.3 - Day 2</vt:lpstr>
      <vt:lpstr>Learning Targets</vt:lpstr>
      <vt:lpstr>“Ethnic Hash”</vt:lpstr>
      <vt:lpstr>Reading Informational Texts (Groups of 4)</vt:lpstr>
      <vt:lpstr>What to look for</vt:lpstr>
      <vt:lpstr>Group work reading assignments</vt:lpstr>
      <vt:lpstr>After Reading  Jig Saw groups</vt:lpstr>
      <vt:lpstr>Quick Write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MamaLaptop</dc:creator>
  <cp:lastModifiedBy>MamaLaptop</cp:lastModifiedBy>
  <cp:revision>13</cp:revision>
  <dcterms:created xsi:type="dcterms:W3CDTF">2015-09-07T13:10:16Z</dcterms:created>
  <dcterms:modified xsi:type="dcterms:W3CDTF">2015-09-07T15:09:20Z</dcterms:modified>
</cp:coreProperties>
</file>