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2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9BEAD3-97D5-4AB8-BAB8-68079FF6261A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72D493-00CC-423A-8F1D-4C566797C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ovidenceri.springboardonline.org/ebook/book/110074263/EAB85837F18A40599D62BE74E4249969" TargetMode="External"/><Relationship Id="rId2" Type="http://schemas.openxmlformats.org/officeDocument/2006/relationships/hyperlink" Target="https://youtu.be/W0GFSUu5Uz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Now (in the book)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following quotation from Shaw’s sequel to </a:t>
            </a:r>
            <a:r>
              <a:rPr lang="en-US" i="1" dirty="0" smtClean="0"/>
              <a:t>Pygmalion</a:t>
            </a:r>
            <a:r>
              <a:rPr lang="en-US" dirty="0" smtClean="0"/>
              <a:t>:</a:t>
            </a:r>
          </a:p>
          <a:p>
            <a:pPr lvl="1" algn="l"/>
            <a:r>
              <a:rPr lang="en-US" sz="2400" i="1" dirty="0" smtClean="0"/>
              <a:t>This being the state of human affairs, what is Eliza fairly sure to do when she is placed between Freddy and Higgins? … Unless Freddy is biologically repulsive to her, and Higgins biologically attractive to a degree that overwhelms all her other instincts, she will, if she marries either of them, marry Freddy.</a:t>
            </a:r>
          </a:p>
          <a:p>
            <a:pPr lvl="1" algn="l"/>
            <a:r>
              <a:rPr lang="en-US" sz="2400" i="1" dirty="0" smtClean="0"/>
              <a:t>And that is just what Eliza did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Do you agree or disagree with Shaw’s interpretation of what Eliza would do? Explain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6400800"/>
            <a:ext cx="1371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 2.12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Marxist Literary Criticism looks at ways in which a text reveals the oppression of the working class or poor by a dominant economic elite. </a:t>
            </a:r>
          </a:p>
          <a:p>
            <a:pPr lvl="1"/>
            <a:r>
              <a:rPr lang="en-US" dirty="0" smtClean="0"/>
              <a:t>Whose viewpoint is represented in the text (that of the poor, middle class, or wealthy)—that is, whose story gets told?</a:t>
            </a:r>
          </a:p>
          <a:p>
            <a:pPr lvl="1"/>
            <a:r>
              <a:rPr lang="en-US" dirty="0" smtClean="0"/>
              <a:t>What values are represented for each of the social classes (poor, middle class, wealthy)?</a:t>
            </a:r>
          </a:p>
          <a:p>
            <a:pPr lvl="1"/>
            <a:r>
              <a:rPr lang="en-US" dirty="0" smtClean="0"/>
              <a:t>What economic and social values do the main characters hold?</a:t>
            </a:r>
          </a:p>
          <a:p>
            <a:pPr lvl="1"/>
            <a:r>
              <a:rPr lang="en-US" dirty="0" smtClean="0"/>
              <a:t>Who is the audience, and what does the text suggest about their values?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Tracy Chapman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err="1" smtClean="0"/>
              <a:t>Talkin</a:t>
            </a:r>
            <a:r>
              <a:rPr lang="en-US" b="1" dirty="0" smtClean="0"/>
              <a:t>' Bout A Revolution"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Don't you know</a:t>
            </a:r>
            <a:br>
              <a:rPr lang="en-US" dirty="0" smtClean="0"/>
            </a:br>
            <a:r>
              <a:rPr lang="en-US" dirty="0" smtClean="0"/>
              <a:t>They're </a:t>
            </a:r>
            <a:r>
              <a:rPr lang="en-US" dirty="0" err="1" smtClean="0"/>
              <a:t>talkin</a:t>
            </a:r>
            <a:r>
              <a:rPr lang="en-US" dirty="0" smtClean="0"/>
              <a:t>' bout a revolution</a:t>
            </a:r>
            <a:br>
              <a:rPr lang="en-US" dirty="0" smtClean="0"/>
            </a:br>
            <a:r>
              <a:rPr lang="en-US" dirty="0" smtClean="0"/>
              <a:t>It sounds like a whisper</a:t>
            </a:r>
            <a:br>
              <a:rPr lang="en-US" dirty="0" smtClean="0"/>
            </a:br>
            <a:r>
              <a:rPr lang="en-US" dirty="0" smtClean="0"/>
              <a:t>Don't you know</a:t>
            </a:r>
            <a:br>
              <a:rPr lang="en-US" dirty="0" smtClean="0"/>
            </a:br>
            <a:r>
              <a:rPr lang="en-US" dirty="0" smtClean="0"/>
              <a:t>They're </a:t>
            </a:r>
            <a:r>
              <a:rPr lang="en-US" dirty="0" err="1" smtClean="0"/>
              <a:t>talkin</a:t>
            </a:r>
            <a:r>
              <a:rPr lang="en-US" dirty="0" smtClean="0"/>
              <a:t>' about a revolution</a:t>
            </a:r>
            <a:br>
              <a:rPr lang="en-US" dirty="0" smtClean="0"/>
            </a:br>
            <a:r>
              <a:rPr lang="en-US" dirty="0" smtClean="0"/>
              <a:t>It sounds like a whisper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While they're standing in the welfare lines</a:t>
            </a:r>
            <a:br>
              <a:rPr lang="en-US" dirty="0" smtClean="0"/>
            </a:br>
            <a:r>
              <a:rPr lang="en-US" dirty="0" smtClean="0"/>
              <a:t>Crying at the doorsteps of those armies of salvation</a:t>
            </a:r>
            <a:br>
              <a:rPr lang="en-US" dirty="0" smtClean="0"/>
            </a:br>
            <a:r>
              <a:rPr lang="en-US" dirty="0" smtClean="0"/>
              <a:t>Wasting time in the unemployment lines</a:t>
            </a:r>
            <a:br>
              <a:rPr lang="en-US" dirty="0" smtClean="0"/>
            </a:br>
            <a:r>
              <a:rPr lang="en-US" dirty="0" smtClean="0"/>
              <a:t>Sitting around waiting for a promotion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Poor people </a:t>
            </a:r>
            <a:r>
              <a:rPr lang="en-US" dirty="0" err="1" smtClean="0"/>
              <a:t>gonna</a:t>
            </a:r>
            <a:r>
              <a:rPr lang="en-US" dirty="0" smtClean="0"/>
              <a:t> rise up</a:t>
            </a:r>
            <a:br>
              <a:rPr lang="en-US" dirty="0" smtClean="0"/>
            </a:br>
            <a:r>
              <a:rPr lang="en-US" dirty="0" smtClean="0"/>
              <a:t>And get their share</a:t>
            </a:r>
            <a:br>
              <a:rPr lang="en-US" dirty="0" smtClean="0"/>
            </a:br>
            <a:r>
              <a:rPr lang="en-US" dirty="0" smtClean="0"/>
              <a:t>Poor people </a:t>
            </a:r>
            <a:r>
              <a:rPr lang="en-US" dirty="0" err="1" smtClean="0"/>
              <a:t>gonna</a:t>
            </a:r>
            <a:r>
              <a:rPr lang="en-US" dirty="0" smtClean="0"/>
              <a:t> rise up</a:t>
            </a:r>
            <a:br>
              <a:rPr lang="en-US" dirty="0" smtClean="0"/>
            </a:br>
            <a:r>
              <a:rPr lang="en-US" dirty="0" smtClean="0"/>
              <a:t>And take what's theirs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Don't you know</a:t>
            </a:r>
            <a:br>
              <a:rPr lang="en-US" dirty="0" smtClean="0"/>
            </a:br>
            <a:r>
              <a:rPr lang="en-US" dirty="0" smtClean="0"/>
              <a:t>You better run, run, run...</a:t>
            </a:r>
            <a:br>
              <a:rPr lang="en-US" dirty="0" smtClean="0"/>
            </a:br>
            <a:r>
              <a:rPr lang="en-US" dirty="0" smtClean="0"/>
              <a:t>Oh I said you better Run, run, run...</a:t>
            </a:r>
            <a:br>
              <a:rPr lang="en-US" dirty="0" smtClean="0"/>
            </a:br>
            <a:r>
              <a:rPr lang="en-US" dirty="0" smtClean="0"/>
              <a:t>Finally the tables are starting to turn</a:t>
            </a:r>
            <a:br>
              <a:rPr lang="en-US" dirty="0" smtClean="0"/>
            </a:br>
            <a:r>
              <a:rPr lang="en-US" dirty="0" err="1" smtClean="0"/>
              <a:t>Talkin</a:t>
            </a:r>
            <a:r>
              <a:rPr lang="en-US" dirty="0" smtClean="0"/>
              <a:t>' bout a revolution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685800"/>
            <a:ext cx="2743200" cy="3108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Use the </a:t>
            </a:r>
            <a:r>
              <a:rPr lang="en-US" sz="2800" dirty="0" err="1" smtClean="0"/>
              <a:t>SOAPSTone</a:t>
            </a:r>
            <a:r>
              <a:rPr lang="en-US" sz="2800" dirty="0" smtClean="0"/>
              <a:t> organizer to analyze this poem using the Marxist perspective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the Marxist perspective to Pygmalion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graphic to show the hierarchy in the play…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Social Class</a:t>
            </a:r>
          </a:p>
          <a:p>
            <a:pPr lvl="1"/>
            <a:r>
              <a:rPr lang="en-US" dirty="0" smtClean="0"/>
              <a:t>Money</a:t>
            </a:r>
          </a:p>
          <a:p>
            <a:r>
              <a:rPr lang="en-US" dirty="0" smtClean="0"/>
              <a:t>Follow the directions on page 120</a:t>
            </a:r>
          </a:p>
          <a:p>
            <a:r>
              <a:rPr lang="en-US" dirty="0" smtClean="0"/>
              <a:t>Use Draw.io (this is an add on to </a:t>
            </a:r>
            <a:r>
              <a:rPr lang="en-US" smtClean="0"/>
              <a:t>Google Drive)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Epilogue to </a:t>
            </a:r>
            <a:r>
              <a:rPr lang="en-US" i="1" dirty="0" smtClean="0"/>
              <a:t>Pygmalion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 the Epilogue, try to visualize what Shaw is saying</a:t>
            </a:r>
          </a:p>
          <a:p>
            <a:r>
              <a:rPr lang="en-US" dirty="0" smtClean="0"/>
              <a:t>As you listen, write down the parts that you can picture most clearly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Dialogue (with a partner)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Details are on page 113</a:t>
            </a:r>
          </a:p>
          <a:p>
            <a:r>
              <a:rPr lang="en-US" dirty="0" smtClean="0"/>
              <a:t>Using Artistic License (definition on 113), write a script that stays true to Shaw’s version of the play ending</a:t>
            </a:r>
          </a:p>
          <a:p>
            <a:pPr lvl="1"/>
            <a:r>
              <a:rPr lang="en-US" dirty="0" smtClean="0"/>
              <a:t>Follow Shaw’s version</a:t>
            </a:r>
          </a:p>
          <a:p>
            <a:pPr lvl="1"/>
            <a:r>
              <a:rPr lang="en-US" dirty="0" smtClean="0"/>
              <a:t>Use appropriate dialogue that reflects the characters’ personalities and conditions</a:t>
            </a:r>
          </a:p>
          <a:p>
            <a:pPr lvl="1"/>
            <a:r>
              <a:rPr lang="en-US" dirty="0" smtClean="0"/>
              <a:t>Correctly punctuate the dialogue</a:t>
            </a:r>
          </a:p>
          <a:p>
            <a:r>
              <a:rPr lang="en-US" dirty="0" smtClean="0"/>
              <a:t>Need a List of Characters, setting, Problem/Dialogue, and Stage Directions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your journal and textbook</a:t>
            </a:r>
          </a:p>
          <a:p>
            <a:r>
              <a:rPr lang="en-US" dirty="0" smtClean="0"/>
              <a:t>Open to </a:t>
            </a:r>
            <a:r>
              <a:rPr lang="en-US" u="sng" dirty="0" smtClean="0"/>
              <a:t>your summary of Pygmalion</a:t>
            </a:r>
            <a:r>
              <a:rPr lang="en-US" dirty="0" smtClean="0"/>
              <a:t>, the Myth, in your journal</a:t>
            </a:r>
          </a:p>
          <a:p>
            <a:r>
              <a:rPr lang="en-US" dirty="0" smtClean="0"/>
              <a:t>Open to page 114 in the textbook</a:t>
            </a:r>
          </a:p>
          <a:p>
            <a:r>
              <a:rPr lang="en-US" dirty="0" smtClean="0"/>
              <a:t>With a partner, exchange journals and check the questions (on 114) against the summary of your partner. Write in suggestions where your partner has left out info</a:t>
            </a:r>
          </a:p>
          <a:p>
            <a:r>
              <a:rPr lang="en-US" dirty="0" smtClean="0"/>
              <a:t>When you get your journal back, revise on a new page.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Archetypal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page 114-115</a:t>
            </a:r>
          </a:p>
          <a:p>
            <a:r>
              <a:rPr lang="en-US" dirty="0" smtClean="0"/>
              <a:t>Read each excerpt and whether each one represents a part of the archetype</a:t>
            </a:r>
          </a:p>
          <a:p>
            <a:r>
              <a:rPr lang="en-US" dirty="0" smtClean="0"/>
              <a:t>Make notes in your book</a:t>
            </a:r>
          </a:p>
          <a:p>
            <a:pPr lvl="1"/>
            <a:r>
              <a:rPr lang="en-US" dirty="0" smtClean="0"/>
              <a:t>Character of creator</a:t>
            </a:r>
          </a:p>
          <a:p>
            <a:pPr lvl="1"/>
            <a:r>
              <a:rPr lang="en-US" dirty="0" smtClean="0"/>
              <a:t>Character of created</a:t>
            </a:r>
          </a:p>
          <a:p>
            <a:pPr lvl="1"/>
            <a:r>
              <a:rPr lang="en-US" dirty="0" smtClean="0"/>
              <a:t>Nature </a:t>
            </a:r>
            <a:r>
              <a:rPr lang="en-US" smtClean="0"/>
              <a:t>of the transformation</a:t>
            </a:r>
            <a:endParaRPr lang="en-US" dirty="0" smtClean="0"/>
          </a:p>
          <a:p>
            <a:pPr lvl="1"/>
            <a:r>
              <a:rPr lang="en-US" dirty="0" smtClean="0"/>
              <a:t>Relationship between the creator and created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Writing in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did Shaw keep to the archetype?</a:t>
            </a:r>
          </a:p>
          <a:p>
            <a:pPr lvl="1"/>
            <a:r>
              <a:rPr lang="en-US" dirty="0" smtClean="0"/>
              <a:t>Be sure to examine each part of the myth, giving examples from the play for each</a:t>
            </a:r>
          </a:p>
          <a:p>
            <a:pPr lvl="1"/>
            <a:r>
              <a:rPr lang="en-US" dirty="0" smtClean="0"/>
              <a:t>Must have a CLAIM that says how much you think Shaw adheres to or departs from the myth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your Textbook and Journal</a:t>
            </a:r>
          </a:p>
          <a:p>
            <a:r>
              <a:rPr lang="en-US" dirty="0" smtClean="0"/>
              <a:t>Page 117-</a:t>
            </a:r>
          </a:p>
          <a:p>
            <a:r>
              <a:rPr lang="en-US" dirty="0" smtClean="0"/>
              <a:t>Complete the chart by placing checkmarks next to the answer that best describes your ideas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Marxist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Karl Marx lived from 1818 to 1883. </a:t>
            </a:r>
          </a:p>
          <a:p>
            <a:r>
              <a:rPr lang="en-US" dirty="0" smtClean="0"/>
              <a:t>He was a philosopher, economist, political theorist, historian, and author</a:t>
            </a:r>
          </a:p>
          <a:p>
            <a:r>
              <a:rPr lang="en-US" dirty="0" smtClean="0"/>
              <a:t>His work focused on how social classes struggle and how the accumulation of wealth and power enables an economic minority to dominate a working-class majority. </a:t>
            </a:r>
          </a:p>
          <a:p>
            <a:r>
              <a:rPr lang="en-US" dirty="0" smtClean="0"/>
              <a:t>Social conditions result from economic and political conditions.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https://youtu.be/W0GFSUu5UzA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Marxist critics, economic conditions heavily influence a culture’s literature. The use of </a:t>
            </a:r>
            <a:r>
              <a:rPr lang="en-US" dirty="0" smtClean="0">
                <a:hlinkClick r:id="rId3"/>
              </a:rPr>
              <a:t>Marxist Criticism</a:t>
            </a:r>
            <a:r>
              <a:rPr lang="en-US" dirty="0" smtClean="0"/>
              <a:t> to analyze literature assumes the following:</a:t>
            </a:r>
          </a:p>
          <a:p>
            <a:pPr lvl="1"/>
            <a:r>
              <a:rPr lang="en-US" dirty="0" smtClean="0"/>
              <a:t>All aspects of humanity are based on the struggle for economic power.</a:t>
            </a:r>
          </a:p>
          <a:p>
            <a:pPr lvl="1"/>
            <a:r>
              <a:rPr lang="en-US" dirty="0" smtClean="0"/>
              <a:t>The basic struggle in human society is between the “haves” and the “have </a:t>
            </a:r>
            <a:r>
              <a:rPr lang="en-US" dirty="0" err="1" smtClean="0"/>
              <a:t>nots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228</TotalTime>
  <Words>528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Do Now (in the book)</vt:lpstr>
      <vt:lpstr>Epilogue to Pygmalion</vt:lpstr>
      <vt:lpstr>Write a Dialogue (with a partner)</vt:lpstr>
      <vt:lpstr>Do Now</vt:lpstr>
      <vt:lpstr>Archetypal Criticism</vt:lpstr>
      <vt:lpstr>Short Writing in Journal</vt:lpstr>
      <vt:lpstr>Do Now:</vt:lpstr>
      <vt:lpstr>Marxist Criticism</vt:lpstr>
      <vt:lpstr>https://youtu.be/W0GFSUu5UzA</vt:lpstr>
      <vt:lpstr>Slide 10</vt:lpstr>
      <vt:lpstr>Tracy Chapman</vt:lpstr>
      <vt:lpstr>Applying the Marxist perspective to Pygmalion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(in journal)</dc:title>
  <dc:creator>Stephanie Morrison</dc:creator>
  <cp:lastModifiedBy>MamaLaptop</cp:lastModifiedBy>
  <cp:revision>11</cp:revision>
  <dcterms:created xsi:type="dcterms:W3CDTF">2015-11-16T03:03:34Z</dcterms:created>
  <dcterms:modified xsi:type="dcterms:W3CDTF">2015-11-22T23:52:50Z</dcterms:modified>
</cp:coreProperties>
</file>